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988" autoAdjust="0"/>
    <p:restoredTop sz="90929"/>
  </p:normalViewPr>
  <p:slideViewPr>
    <p:cSldViewPr>
      <p:cViewPr varScale="1">
        <p:scale>
          <a:sx n="96" d="100"/>
          <a:sy n="96" d="100"/>
        </p:scale>
        <p:origin x="-1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26" name="Group 30"/>
          <p:cNvGrpSpPr>
            <a:grpSpLocks/>
          </p:cNvGrpSpPr>
          <p:nvPr/>
        </p:nvGrpSpPr>
        <p:grpSpPr bwMode="auto">
          <a:xfrm>
            <a:off x="-3175" y="2438400"/>
            <a:ext cx="9147175" cy="1063625"/>
            <a:chOff x="-2" y="1536"/>
            <a:chExt cx="5762" cy="670"/>
          </a:xfrm>
        </p:grpSpPr>
        <p:grpSp>
          <p:nvGrpSpPr>
            <p:cNvPr id="4099" name="Group 3"/>
            <p:cNvGrpSpPr>
              <a:grpSpLocks/>
            </p:cNvGrpSpPr>
            <p:nvPr userDrawn="1"/>
          </p:nvGrpSpPr>
          <p:grpSpPr bwMode="auto">
            <a:xfrm flipH="1">
              <a:off x="-2" y="1562"/>
              <a:ext cx="5762" cy="638"/>
              <a:chOff x="-2" y="1562"/>
              <a:chExt cx="5762" cy="638"/>
            </a:xfrm>
          </p:grpSpPr>
          <p:sp>
            <p:nvSpPr>
              <p:cNvPr id="4100" name="Freeform 4"/>
              <p:cNvSpPr>
                <a:spLocks/>
              </p:cNvSpPr>
              <p:nvPr/>
            </p:nvSpPr>
            <p:spPr bwMode="ltGray">
              <a:xfrm rot="-5400000">
                <a:off x="2559" y="-993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1000" y="720"/>
                  </a:cxn>
                  <a:cxn ang="0">
                    <a:pos x="1000" y="0"/>
                  </a:cxn>
                  <a:cxn ang="0">
                    <a:pos x="0" y="0"/>
                  </a:cxn>
                </a:cxnLst>
                <a:rect l="0" t="0" r="r" b="b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1" name="Freeform 5"/>
              <p:cNvSpPr>
                <a:spLocks/>
              </p:cNvSpPr>
              <p:nvPr/>
            </p:nvSpPr>
            <p:spPr bwMode="ltGray">
              <a:xfrm rot="-5400000">
                <a:off x="1323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Freeform 6"/>
              <p:cNvSpPr>
                <a:spLocks/>
              </p:cNvSpPr>
              <p:nvPr/>
            </p:nvSpPr>
            <p:spPr bwMode="ltGray">
              <a:xfrm rot="-5400000">
                <a:off x="982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Freeform 7"/>
              <p:cNvSpPr>
                <a:spLocks/>
              </p:cNvSpPr>
              <p:nvPr/>
            </p:nvSpPr>
            <p:spPr bwMode="ltGray">
              <a:xfrm rot="-5400000">
                <a:off x="-57" y="1752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Freeform 8"/>
              <p:cNvSpPr>
                <a:spLocks/>
              </p:cNvSpPr>
              <p:nvPr/>
            </p:nvSpPr>
            <p:spPr bwMode="ltGray">
              <a:xfrm rot="-5400000">
                <a:off x="664" y="1733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Freeform 9"/>
              <p:cNvSpPr>
                <a:spLocks/>
              </p:cNvSpPr>
              <p:nvPr/>
            </p:nvSpPr>
            <p:spPr bwMode="ltGray">
              <a:xfrm rot="-5400000">
                <a:off x="442" y="1699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Freeform 10"/>
              <p:cNvSpPr>
                <a:spLocks/>
              </p:cNvSpPr>
              <p:nvPr/>
            </p:nvSpPr>
            <p:spPr bwMode="ltGray">
              <a:xfrm rot="-5400000">
                <a:off x="156" y="1726"/>
                <a:ext cx="632" cy="315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Freeform 11"/>
              <p:cNvSpPr>
                <a:spLocks/>
              </p:cNvSpPr>
              <p:nvPr/>
            </p:nvSpPr>
            <p:spPr bwMode="ltGray">
              <a:xfrm rot="-5400000">
                <a:off x="3211" y="166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Freeform 12"/>
              <p:cNvSpPr>
                <a:spLocks/>
              </p:cNvSpPr>
              <p:nvPr/>
            </p:nvSpPr>
            <p:spPr bwMode="ltGray">
              <a:xfrm rot="-5400000">
                <a:off x="2870" y="1664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Freeform 13"/>
              <p:cNvSpPr>
                <a:spLocks/>
              </p:cNvSpPr>
              <p:nvPr/>
            </p:nvSpPr>
            <p:spPr bwMode="ltGray">
              <a:xfrm rot="-5400000">
                <a:off x="1830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Freeform 14"/>
              <p:cNvSpPr>
                <a:spLocks/>
              </p:cNvSpPr>
              <p:nvPr/>
            </p:nvSpPr>
            <p:spPr bwMode="ltGray">
              <a:xfrm rot="-5400000">
                <a:off x="2551" y="1728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Freeform 15"/>
              <p:cNvSpPr>
                <a:spLocks/>
              </p:cNvSpPr>
              <p:nvPr/>
            </p:nvSpPr>
            <p:spPr bwMode="ltGray">
              <a:xfrm rot="-5400000">
                <a:off x="2330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Freeform 16"/>
              <p:cNvSpPr>
                <a:spLocks/>
              </p:cNvSpPr>
              <p:nvPr/>
            </p:nvSpPr>
            <p:spPr bwMode="ltGray">
              <a:xfrm rot="-5400000">
                <a:off x="2043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Freeform 17"/>
              <p:cNvSpPr>
                <a:spLocks/>
              </p:cNvSpPr>
              <p:nvPr/>
            </p:nvSpPr>
            <p:spPr bwMode="ltGray">
              <a:xfrm rot="-5400000">
                <a:off x="4077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Freeform 18"/>
              <p:cNvSpPr>
                <a:spLocks/>
              </p:cNvSpPr>
              <p:nvPr/>
            </p:nvSpPr>
            <p:spPr bwMode="ltGray">
              <a:xfrm rot="-5400000">
                <a:off x="3736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Freeform 19"/>
              <p:cNvSpPr>
                <a:spLocks/>
              </p:cNvSpPr>
              <p:nvPr/>
            </p:nvSpPr>
            <p:spPr bwMode="ltGray">
              <a:xfrm rot="-5400000">
                <a:off x="4584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Freeform 20"/>
              <p:cNvSpPr>
                <a:spLocks/>
              </p:cNvSpPr>
              <p:nvPr/>
            </p:nvSpPr>
            <p:spPr bwMode="ltGray">
              <a:xfrm>
                <a:off x="5469" y="1562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r" b="b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Freeform 21"/>
              <p:cNvSpPr>
                <a:spLocks/>
              </p:cNvSpPr>
              <p:nvPr/>
            </p:nvSpPr>
            <p:spPr bwMode="ltGray">
              <a:xfrm rot="-5400000">
                <a:off x="5084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Freeform 22"/>
              <p:cNvSpPr>
                <a:spLocks/>
              </p:cNvSpPr>
              <p:nvPr/>
            </p:nvSpPr>
            <p:spPr bwMode="ltGray">
              <a:xfrm rot="-5400000">
                <a:off x="4797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119" name="Freeform 23"/>
            <p:cNvSpPr>
              <a:spLocks/>
            </p:cNvSpPr>
            <p:nvPr/>
          </p:nvSpPr>
          <p:spPr bwMode="ltGray">
            <a:xfrm flipH="1">
              <a:off x="-2" y="1536"/>
              <a:ext cx="5762" cy="4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5762" y="188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196"/>
                </a:cxn>
              </a:cxnLst>
              <a:rect l="0" t="0" r="r" b="b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20" name="Freeform 24"/>
            <p:cNvSpPr>
              <a:spLocks/>
            </p:cNvSpPr>
            <p:nvPr/>
          </p:nvSpPr>
          <p:spPr bwMode="ltGray">
            <a:xfrm flipH="1">
              <a:off x="-2" y="2017"/>
              <a:ext cx="5761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r" b="b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121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1173163" y="1371600"/>
            <a:ext cx="7772400" cy="111283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122" name="Rectangle 26"/>
          <p:cNvSpPr>
            <a:spLocks noGrp="1" noChangeArrowheads="1"/>
          </p:cNvSpPr>
          <p:nvPr>
            <p:ph type="subTitle" idx="1"/>
          </p:nvPr>
        </p:nvSpPr>
        <p:spPr>
          <a:xfrm>
            <a:off x="1166813" y="3886200"/>
            <a:ext cx="6400800" cy="1752600"/>
          </a:xfrm>
        </p:spPr>
        <p:txBody>
          <a:bodyPr/>
          <a:lstStyle>
            <a:lvl1pPr marL="0" indent="0">
              <a:buFont typeface="Wingdings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23" name="Rectangle 27"/>
          <p:cNvSpPr>
            <a:spLocks noGrp="1" noChangeArrowheads="1"/>
          </p:cNvSpPr>
          <p:nvPr>
            <p:ph type="dt" sz="half" idx="2"/>
          </p:nvPr>
        </p:nvSpPr>
        <p:spPr>
          <a:xfrm>
            <a:off x="1166813" y="6248400"/>
            <a:ext cx="1905000" cy="4572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4124" name="Rectangle 2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4125" name="Rectangle 2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A2379B46-6A0C-4B59-84C8-BEA294E74B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95398B-91B2-4926-B711-EBB8680EA0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2463" y="457200"/>
            <a:ext cx="19431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3163" y="457200"/>
            <a:ext cx="56769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D8B594-C543-487E-930C-7A8FFC5B01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9E5023-9CB3-4951-956E-F89AAF0772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298A0E-5499-4FAA-9D77-239925A3F6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99D6EF-975D-4C41-90C6-9706384A51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C7CB6C-CF28-4245-A48A-282783E8C5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83DBCC-8D35-4DDB-A3DD-3B2B104BC9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3C8F1-96EF-4F3C-8474-61A448C8BF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328F64-A2BB-4A16-A1B6-21F9EEB3AC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9D859-E599-4E72-952C-68EF3AC258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02" name="Group 30"/>
          <p:cNvGrpSpPr>
            <a:grpSpLocks/>
          </p:cNvGrpSpPr>
          <p:nvPr/>
        </p:nvGrpSpPr>
        <p:grpSpPr bwMode="auto">
          <a:xfrm>
            <a:off x="0" y="-4763"/>
            <a:ext cx="1066800" cy="6858001"/>
            <a:chOff x="0" y="-3"/>
            <a:chExt cx="672" cy="4320"/>
          </a:xfrm>
        </p:grpSpPr>
        <p:grpSp>
          <p:nvGrpSpPr>
            <p:cNvPr id="3075" name="Group 3"/>
            <p:cNvGrpSpPr>
              <a:grpSpLocks/>
            </p:cNvGrpSpPr>
            <p:nvPr/>
          </p:nvGrpSpPr>
          <p:grpSpPr bwMode="auto">
            <a:xfrm rot="16200000" flipH="1">
              <a:off x="-1815" y="1838"/>
              <a:ext cx="4320" cy="638"/>
              <a:chOff x="-2" y="1562"/>
              <a:chExt cx="5762" cy="638"/>
            </a:xfrm>
          </p:grpSpPr>
          <p:sp>
            <p:nvSpPr>
              <p:cNvPr id="3076" name="Freeform 4"/>
              <p:cNvSpPr>
                <a:spLocks/>
              </p:cNvSpPr>
              <p:nvPr/>
            </p:nvSpPr>
            <p:spPr bwMode="ltGray">
              <a:xfrm rot="-5400000">
                <a:off x="2559" y="-993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1000" y="720"/>
                  </a:cxn>
                  <a:cxn ang="0">
                    <a:pos x="1000" y="0"/>
                  </a:cxn>
                  <a:cxn ang="0">
                    <a:pos x="0" y="0"/>
                  </a:cxn>
                </a:cxnLst>
                <a:rect l="0" t="0" r="r" b="b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7" name="Freeform 5"/>
              <p:cNvSpPr>
                <a:spLocks/>
              </p:cNvSpPr>
              <p:nvPr/>
            </p:nvSpPr>
            <p:spPr bwMode="ltGray">
              <a:xfrm rot="-5400000">
                <a:off x="1323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8" name="Freeform 6"/>
              <p:cNvSpPr>
                <a:spLocks/>
              </p:cNvSpPr>
              <p:nvPr/>
            </p:nvSpPr>
            <p:spPr bwMode="ltGray">
              <a:xfrm rot="-5400000">
                <a:off x="982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9" name="Freeform 7"/>
              <p:cNvSpPr>
                <a:spLocks/>
              </p:cNvSpPr>
              <p:nvPr/>
            </p:nvSpPr>
            <p:spPr bwMode="ltGray">
              <a:xfrm rot="-5400000">
                <a:off x="-57" y="1752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80" name="Freeform 8"/>
              <p:cNvSpPr>
                <a:spLocks/>
              </p:cNvSpPr>
              <p:nvPr/>
            </p:nvSpPr>
            <p:spPr bwMode="ltGray">
              <a:xfrm rot="-5400000">
                <a:off x="664" y="1733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81" name="Freeform 9"/>
              <p:cNvSpPr>
                <a:spLocks/>
              </p:cNvSpPr>
              <p:nvPr/>
            </p:nvSpPr>
            <p:spPr bwMode="ltGray">
              <a:xfrm rot="-5400000">
                <a:off x="442" y="1699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82" name="Freeform 10"/>
              <p:cNvSpPr>
                <a:spLocks/>
              </p:cNvSpPr>
              <p:nvPr/>
            </p:nvSpPr>
            <p:spPr bwMode="ltGray">
              <a:xfrm rot="-5400000">
                <a:off x="156" y="1726"/>
                <a:ext cx="632" cy="315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83" name="Freeform 11"/>
              <p:cNvSpPr>
                <a:spLocks/>
              </p:cNvSpPr>
              <p:nvPr/>
            </p:nvSpPr>
            <p:spPr bwMode="ltGray">
              <a:xfrm rot="-5400000">
                <a:off x="3211" y="166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84" name="Freeform 12"/>
              <p:cNvSpPr>
                <a:spLocks/>
              </p:cNvSpPr>
              <p:nvPr/>
            </p:nvSpPr>
            <p:spPr bwMode="ltGray">
              <a:xfrm rot="-5400000">
                <a:off x="2870" y="1664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85" name="Freeform 13"/>
              <p:cNvSpPr>
                <a:spLocks/>
              </p:cNvSpPr>
              <p:nvPr/>
            </p:nvSpPr>
            <p:spPr bwMode="ltGray">
              <a:xfrm rot="-5400000">
                <a:off x="1830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86" name="Freeform 14"/>
              <p:cNvSpPr>
                <a:spLocks/>
              </p:cNvSpPr>
              <p:nvPr/>
            </p:nvSpPr>
            <p:spPr bwMode="ltGray">
              <a:xfrm rot="-5400000">
                <a:off x="2551" y="1728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87" name="Freeform 15"/>
              <p:cNvSpPr>
                <a:spLocks/>
              </p:cNvSpPr>
              <p:nvPr/>
            </p:nvSpPr>
            <p:spPr bwMode="ltGray">
              <a:xfrm rot="-5400000">
                <a:off x="2330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88" name="Freeform 16"/>
              <p:cNvSpPr>
                <a:spLocks/>
              </p:cNvSpPr>
              <p:nvPr/>
            </p:nvSpPr>
            <p:spPr bwMode="ltGray">
              <a:xfrm rot="-5400000">
                <a:off x="2043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89" name="Freeform 17"/>
              <p:cNvSpPr>
                <a:spLocks/>
              </p:cNvSpPr>
              <p:nvPr/>
            </p:nvSpPr>
            <p:spPr bwMode="ltGray">
              <a:xfrm rot="-5400000">
                <a:off x="4077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90" name="Freeform 18"/>
              <p:cNvSpPr>
                <a:spLocks/>
              </p:cNvSpPr>
              <p:nvPr/>
            </p:nvSpPr>
            <p:spPr bwMode="ltGray">
              <a:xfrm rot="-5400000">
                <a:off x="3736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91" name="Freeform 19"/>
              <p:cNvSpPr>
                <a:spLocks/>
              </p:cNvSpPr>
              <p:nvPr/>
            </p:nvSpPr>
            <p:spPr bwMode="ltGray">
              <a:xfrm rot="-5400000">
                <a:off x="4584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92" name="Freeform 20"/>
              <p:cNvSpPr>
                <a:spLocks/>
              </p:cNvSpPr>
              <p:nvPr/>
            </p:nvSpPr>
            <p:spPr bwMode="ltGray">
              <a:xfrm>
                <a:off x="5469" y="1562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r" b="b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93" name="Freeform 21"/>
              <p:cNvSpPr>
                <a:spLocks/>
              </p:cNvSpPr>
              <p:nvPr/>
            </p:nvSpPr>
            <p:spPr bwMode="ltGray">
              <a:xfrm rot="-5400000">
                <a:off x="5084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94" name="Freeform 22"/>
              <p:cNvSpPr>
                <a:spLocks/>
              </p:cNvSpPr>
              <p:nvPr/>
            </p:nvSpPr>
            <p:spPr bwMode="ltGray">
              <a:xfrm rot="-5400000">
                <a:off x="4797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095" name="Freeform 23"/>
            <p:cNvSpPr>
              <a:spLocks/>
            </p:cNvSpPr>
            <p:nvPr/>
          </p:nvSpPr>
          <p:spPr bwMode="ltGray">
            <a:xfrm rot="16200000" flipH="1">
              <a:off x="-1954" y="1951"/>
              <a:ext cx="4320" cy="4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5762" y="188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196"/>
                </a:cxn>
              </a:cxnLst>
              <a:rect l="0" t="0" r="r" b="b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96" name="Freeform 24"/>
            <p:cNvSpPr>
              <a:spLocks/>
            </p:cNvSpPr>
            <p:nvPr/>
          </p:nvSpPr>
          <p:spPr bwMode="ltGray">
            <a:xfrm rot="16200000" flipH="1">
              <a:off x="-1582" y="2062"/>
              <a:ext cx="4319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r" b="b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97" name="Rectangle 25"/>
          <p:cNvSpPr>
            <a:spLocks noGrp="1" noChangeArrowheads="1"/>
          </p:cNvSpPr>
          <p:nvPr>
            <p:ph type="title"/>
          </p:nvPr>
        </p:nvSpPr>
        <p:spPr bwMode="auto">
          <a:xfrm>
            <a:off x="1173163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98" name="Rectangle 2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3163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99" name="Rectangle 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73163" y="62658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fld id="{CD2DD389-67A1-414F-97CB-84C7EBF4F6F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Singular and Plural Nouns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629400" y="6172200"/>
            <a:ext cx="2262188" cy="381000"/>
          </a:xfrm>
        </p:spPr>
        <p:txBody>
          <a:bodyPr/>
          <a:lstStyle/>
          <a:p>
            <a:r>
              <a:rPr lang="en-US" sz="2000"/>
              <a:t>Tom Souter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Review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73163" y="1828800"/>
            <a:ext cx="7772400" cy="41148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sz="2800"/>
              <a:t>4.  Some nouns change the inside spelling.</a:t>
            </a:r>
          </a:p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en-US" sz="2800">
                <a:solidFill>
                  <a:srgbClr val="008000"/>
                </a:solidFill>
              </a:rPr>
              <a:t>woman   wom</a:t>
            </a:r>
            <a:r>
              <a:rPr lang="en-US" sz="2800">
                <a:solidFill>
                  <a:srgbClr val="FF0000"/>
                </a:solidFill>
              </a:rPr>
              <a:t>e</a:t>
            </a:r>
            <a:r>
              <a:rPr lang="en-US" sz="2800">
                <a:solidFill>
                  <a:srgbClr val="008000"/>
                </a:solidFill>
              </a:rPr>
              <a:t>n</a:t>
            </a:r>
            <a:endParaRPr lang="en-US" sz="2800"/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sz="2800"/>
              <a:t>5.  Nouns that end in consonant letter and “</a:t>
            </a:r>
            <a:r>
              <a:rPr lang="en-US" sz="2800">
                <a:solidFill>
                  <a:srgbClr val="FF0000"/>
                </a:solidFill>
              </a:rPr>
              <a:t>y</a:t>
            </a:r>
            <a:r>
              <a:rPr lang="en-US" sz="2800"/>
              <a:t>”, drop the “</a:t>
            </a:r>
            <a:r>
              <a:rPr lang="en-US" sz="2800">
                <a:solidFill>
                  <a:srgbClr val="FF0000"/>
                </a:solidFill>
              </a:rPr>
              <a:t>y</a:t>
            </a:r>
            <a:r>
              <a:rPr lang="en-US" sz="2800"/>
              <a:t>” and add “</a:t>
            </a:r>
            <a:r>
              <a:rPr lang="en-US" sz="2800">
                <a:solidFill>
                  <a:srgbClr val="FF0000"/>
                </a:solidFill>
              </a:rPr>
              <a:t>ies</a:t>
            </a:r>
            <a:r>
              <a:rPr lang="en-US" sz="2800"/>
              <a:t>”.</a:t>
            </a:r>
          </a:p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en-US" sz="2800">
                <a:solidFill>
                  <a:srgbClr val="008000"/>
                </a:solidFill>
              </a:rPr>
              <a:t>fly   fl</a:t>
            </a:r>
            <a:r>
              <a:rPr lang="en-US" sz="2800">
                <a:solidFill>
                  <a:srgbClr val="FF0000"/>
                </a:solidFill>
              </a:rPr>
              <a:t>ies</a:t>
            </a:r>
          </a:p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en-US" sz="2800">
                <a:solidFill>
                  <a:srgbClr val="008000"/>
                </a:solidFill>
              </a:rPr>
              <a:t>monkey   monkey</a:t>
            </a:r>
            <a:r>
              <a:rPr lang="en-US" sz="2800">
                <a:solidFill>
                  <a:srgbClr val="FF0000"/>
                </a:solidFill>
              </a:rPr>
              <a:t>s</a:t>
            </a:r>
            <a:endParaRPr lang="en-US" sz="2800"/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sz="2800"/>
              <a:t>6.  Some nouns do not change when making them plural.</a:t>
            </a:r>
          </a:p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en-US" sz="2400">
                <a:solidFill>
                  <a:srgbClr val="008000"/>
                </a:solidFill>
              </a:rPr>
              <a:t>cotton   cotton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90800" y="1981200"/>
            <a:ext cx="2636838" cy="4572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4000"/>
              <a:t>mouse</a:t>
            </a:r>
          </a:p>
        </p:txBody>
      </p:sp>
      <p:sp>
        <p:nvSpPr>
          <p:cNvPr id="39940" name="WordArt 4"/>
          <p:cNvSpPr>
            <a:spLocks noChangeArrowheads="1" noChangeShapeType="1" noTextEdit="1"/>
          </p:cNvSpPr>
          <p:nvPr/>
        </p:nvSpPr>
        <p:spPr bwMode="auto">
          <a:xfrm>
            <a:off x="1066800" y="228600"/>
            <a:ext cx="77724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Practice</a:t>
            </a: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590800" y="2514600"/>
            <a:ext cx="2636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fly</a:t>
            </a: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2590800" y="3048000"/>
            <a:ext cx="2636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pen</a:t>
            </a: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2590800" y="3581400"/>
            <a:ext cx="2636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flash</a:t>
            </a: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2590800" y="4114800"/>
            <a:ext cx="2636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rice</a:t>
            </a: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2590800" y="4648200"/>
            <a:ext cx="2636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life</a:t>
            </a: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5075238" y="1981200"/>
            <a:ext cx="2636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mice</a:t>
            </a: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5075238" y="2514600"/>
            <a:ext cx="2636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flies</a:t>
            </a:r>
          </a:p>
        </p:txBody>
      </p:sp>
      <p:sp>
        <p:nvSpPr>
          <p:cNvPr id="39949" name="Rectangle 13"/>
          <p:cNvSpPr>
            <a:spLocks noChangeArrowheads="1"/>
          </p:cNvSpPr>
          <p:nvPr/>
        </p:nvSpPr>
        <p:spPr bwMode="auto">
          <a:xfrm>
            <a:off x="5075238" y="3048000"/>
            <a:ext cx="2636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pens</a:t>
            </a: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5075238" y="3581400"/>
            <a:ext cx="2636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flashes</a:t>
            </a:r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5075238" y="4114800"/>
            <a:ext cx="2636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rice</a:t>
            </a:r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5075238" y="4648200"/>
            <a:ext cx="2636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lives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 autoUpdateAnimBg="0"/>
      <p:bldP spid="39941" grpId="0" autoUpdateAnimBg="0"/>
      <p:bldP spid="39942" grpId="0" autoUpdateAnimBg="0"/>
      <p:bldP spid="39943" grpId="0" autoUpdateAnimBg="0"/>
      <p:bldP spid="39944" grpId="0" autoUpdateAnimBg="0"/>
      <p:bldP spid="39945" grpId="0" autoUpdateAnimBg="0"/>
      <p:bldP spid="39947" grpId="0" autoUpdateAnimBg="0"/>
      <p:bldP spid="39948" grpId="0" autoUpdateAnimBg="0"/>
      <p:bldP spid="39949" grpId="0" autoUpdateAnimBg="0"/>
      <p:bldP spid="39950" grpId="0" autoUpdateAnimBg="0"/>
      <p:bldP spid="39951" grpId="0" autoUpdateAnimBg="0"/>
      <p:bldP spid="39952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1219200"/>
            <a:ext cx="7772400" cy="1143000"/>
          </a:xfrm>
        </p:spPr>
        <p:txBody>
          <a:bodyPr/>
          <a:lstStyle/>
          <a:p>
            <a:pPr algn="ctr"/>
            <a:r>
              <a:rPr lang="en-US" sz="7200"/>
              <a:t>There are 6 ways to change a noun from singular to plural.</a:t>
            </a:r>
            <a:endParaRPr lang="en-US" sz="5400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066800" y="3886200"/>
            <a:ext cx="6745288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600"/>
              <a:t>A noun is a person, place, or thing.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3600"/>
              <a:t>Singular means only one noun.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3600"/>
              <a:t>Plural means more than one noun.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Rule 1</a:t>
            </a:r>
            <a:br>
              <a:rPr lang="en-US"/>
            </a:br>
            <a:r>
              <a:rPr lang="en-US"/>
              <a:t>Most nouns become plural by adding “</a:t>
            </a:r>
            <a:r>
              <a:rPr lang="en-US">
                <a:solidFill>
                  <a:srgbClr val="FF0000"/>
                </a:solidFill>
              </a:rPr>
              <a:t>s</a:t>
            </a:r>
            <a:r>
              <a:rPr lang="en-US"/>
              <a:t>”.</a:t>
            </a:r>
          </a:p>
        </p:txBody>
      </p:sp>
      <p:sp>
        <p:nvSpPr>
          <p:cNvPr id="2969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2011363" y="2590800"/>
            <a:ext cx="2332037" cy="685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4000"/>
              <a:t>boy</a:t>
            </a:r>
          </a:p>
        </p:txBody>
      </p:sp>
      <p:sp>
        <p:nvSpPr>
          <p:cNvPr id="29700" name="Rectangle 1028"/>
          <p:cNvSpPr>
            <a:spLocks noChangeArrowheads="1"/>
          </p:cNvSpPr>
          <p:nvPr/>
        </p:nvSpPr>
        <p:spPr bwMode="auto">
          <a:xfrm>
            <a:off x="2011363" y="32004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book</a:t>
            </a:r>
          </a:p>
        </p:txBody>
      </p:sp>
      <p:sp>
        <p:nvSpPr>
          <p:cNvPr id="29701" name="Rectangle 1029"/>
          <p:cNvSpPr>
            <a:spLocks noChangeArrowheads="1"/>
          </p:cNvSpPr>
          <p:nvPr/>
        </p:nvSpPr>
        <p:spPr bwMode="auto">
          <a:xfrm>
            <a:off x="2011363" y="38100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desk</a:t>
            </a:r>
          </a:p>
        </p:txBody>
      </p:sp>
      <p:sp>
        <p:nvSpPr>
          <p:cNvPr id="29702" name="Rectangle 1030"/>
          <p:cNvSpPr>
            <a:spLocks noChangeArrowheads="1"/>
          </p:cNvSpPr>
          <p:nvPr/>
        </p:nvSpPr>
        <p:spPr bwMode="auto">
          <a:xfrm>
            <a:off x="2011363" y="44196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school</a:t>
            </a:r>
          </a:p>
        </p:txBody>
      </p:sp>
      <p:sp>
        <p:nvSpPr>
          <p:cNvPr id="29703" name="Rectangle 1031"/>
          <p:cNvSpPr>
            <a:spLocks noChangeArrowheads="1"/>
          </p:cNvSpPr>
          <p:nvPr/>
        </p:nvSpPr>
        <p:spPr bwMode="auto">
          <a:xfrm>
            <a:off x="5592763" y="25908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boy</a:t>
            </a:r>
            <a:r>
              <a:rPr lang="en-US" sz="4000">
                <a:solidFill>
                  <a:srgbClr val="FF0000"/>
                </a:solidFill>
                <a:latin typeface="Arial" charset="0"/>
              </a:rPr>
              <a:t>s</a:t>
            </a:r>
            <a:endParaRPr lang="en-US" sz="4000">
              <a:latin typeface="Arial" charset="0"/>
            </a:endParaRPr>
          </a:p>
        </p:txBody>
      </p:sp>
      <p:sp>
        <p:nvSpPr>
          <p:cNvPr id="29704" name="Rectangle 1032"/>
          <p:cNvSpPr>
            <a:spLocks noChangeArrowheads="1"/>
          </p:cNvSpPr>
          <p:nvPr/>
        </p:nvSpPr>
        <p:spPr bwMode="auto">
          <a:xfrm>
            <a:off x="5592763" y="32004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book</a:t>
            </a:r>
            <a:r>
              <a:rPr lang="en-US" sz="4000">
                <a:solidFill>
                  <a:srgbClr val="FF0000"/>
                </a:solidFill>
                <a:latin typeface="Arial" charset="0"/>
              </a:rPr>
              <a:t>s</a:t>
            </a:r>
            <a:endParaRPr lang="en-US" sz="4000">
              <a:latin typeface="Arial" charset="0"/>
            </a:endParaRPr>
          </a:p>
        </p:txBody>
      </p:sp>
      <p:sp>
        <p:nvSpPr>
          <p:cNvPr id="29705" name="Rectangle 1033"/>
          <p:cNvSpPr>
            <a:spLocks noChangeArrowheads="1"/>
          </p:cNvSpPr>
          <p:nvPr/>
        </p:nvSpPr>
        <p:spPr bwMode="auto">
          <a:xfrm>
            <a:off x="5592763" y="38100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desk</a:t>
            </a:r>
            <a:r>
              <a:rPr lang="en-US" sz="4000">
                <a:solidFill>
                  <a:srgbClr val="FF0000"/>
                </a:solidFill>
                <a:latin typeface="Arial" charset="0"/>
              </a:rPr>
              <a:t>s</a:t>
            </a:r>
            <a:endParaRPr lang="en-US" sz="4000">
              <a:latin typeface="Arial" charset="0"/>
            </a:endParaRPr>
          </a:p>
        </p:txBody>
      </p:sp>
      <p:sp>
        <p:nvSpPr>
          <p:cNvPr id="29706" name="Rectangle 1034"/>
          <p:cNvSpPr>
            <a:spLocks noChangeArrowheads="1"/>
          </p:cNvSpPr>
          <p:nvPr/>
        </p:nvSpPr>
        <p:spPr bwMode="auto">
          <a:xfrm>
            <a:off x="5592763" y="44196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school</a:t>
            </a:r>
            <a:r>
              <a:rPr lang="en-US" sz="4000">
                <a:solidFill>
                  <a:srgbClr val="FF0000"/>
                </a:solidFill>
                <a:latin typeface="Arial" charset="0"/>
              </a:rPr>
              <a:t>s</a:t>
            </a:r>
            <a:endParaRPr lang="en-US" sz="40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 autoUpdateAnimBg="0"/>
      <p:bldP spid="29700" grpId="0" autoUpdateAnimBg="0"/>
      <p:bldP spid="29701" grpId="0" autoUpdateAnimBg="0"/>
      <p:bldP spid="29702" grpId="0" autoUpdateAnimBg="0"/>
      <p:bldP spid="29703" grpId="0" autoUpdateAnimBg="0"/>
      <p:bldP spid="29704" grpId="0" autoUpdateAnimBg="0"/>
      <p:bldP spid="29705" grpId="0" autoUpdateAnimBg="0"/>
      <p:bldP spid="2970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Rule 2</a:t>
            </a:r>
            <a:br>
              <a:rPr lang="en-US"/>
            </a:br>
            <a:r>
              <a:rPr lang="en-US"/>
              <a:t>Nouns that end in “</a:t>
            </a:r>
            <a:r>
              <a:rPr lang="en-US">
                <a:solidFill>
                  <a:srgbClr val="FF0000"/>
                </a:solidFill>
              </a:rPr>
              <a:t>ch</a:t>
            </a:r>
            <a:r>
              <a:rPr lang="en-US"/>
              <a:t>”, “</a:t>
            </a:r>
            <a:r>
              <a:rPr lang="en-US">
                <a:solidFill>
                  <a:srgbClr val="FF0000"/>
                </a:solidFill>
              </a:rPr>
              <a:t>sh</a:t>
            </a:r>
            <a:r>
              <a:rPr lang="en-US"/>
              <a:t>”, “</a:t>
            </a:r>
            <a:r>
              <a:rPr lang="en-US">
                <a:solidFill>
                  <a:srgbClr val="FF0000"/>
                </a:solidFill>
              </a:rPr>
              <a:t>x</a:t>
            </a:r>
            <a:r>
              <a:rPr lang="en-US"/>
              <a:t>”, add “</a:t>
            </a:r>
            <a:r>
              <a:rPr lang="en-US">
                <a:solidFill>
                  <a:srgbClr val="FF0000"/>
                </a:solidFill>
              </a:rPr>
              <a:t>es</a:t>
            </a:r>
            <a:r>
              <a:rPr lang="en-US"/>
              <a:t>”.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11363" y="2590800"/>
            <a:ext cx="2332037" cy="685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4000"/>
              <a:t>bu</a:t>
            </a:r>
            <a:r>
              <a:rPr lang="en-US" sz="4000" u="sng"/>
              <a:t>sh</a:t>
            </a:r>
            <a:endParaRPr lang="en-US" sz="4000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2011363" y="32004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bo</a:t>
            </a:r>
            <a:r>
              <a:rPr lang="en-US" sz="4000" u="sng">
                <a:latin typeface="Arial" charset="0"/>
              </a:rPr>
              <a:t>x</a:t>
            </a:r>
            <a:endParaRPr lang="en-US" sz="4000">
              <a:latin typeface="Arial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011363" y="38100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chur</a:t>
            </a:r>
            <a:r>
              <a:rPr lang="en-US" sz="4000" u="sng">
                <a:latin typeface="Arial" charset="0"/>
              </a:rPr>
              <a:t>ch</a:t>
            </a:r>
            <a:endParaRPr lang="en-US" sz="4000">
              <a:latin typeface="Arial" charset="0"/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5592763" y="25908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bush</a:t>
            </a:r>
            <a:r>
              <a:rPr lang="en-US" sz="4000">
                <a:solidFill>
                  <a:srgbClr val="FF0000"/>
                </a:solidFill>
                <a:latin typeface="Arial" charset="0"/>
              </a:rPr>
              <a:t>es</a:t>
            </a:r>
            <a:endParaRPr lang="en-US" sz="4000">
              <a:latin typeface="Arial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5592763" y="32004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box</a:t>
            </a:r>
            <a:r>
              <a:rPr lang="en-US" sz="4000">
                <a:solidFill>
                  <a:srgbClr val="FF0000"/>
                </a:solidFill>
                <a:latin typeface="Arial" charset="0"/>
              </a:rPr>
              <a:t>es</a:t>
            </a:r>
            <a:endParaRPr lang="en-US" sz="4000">
              <a:latin typeface="Arial" charset="0"/>
            </a:endParaRP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5592763" y="38100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church</a:t>
            </a:r>
            <a:r>
              <a:rPr lang="en-US" sz="4000">
                <a:solidFill>
                  <a:srgbClr val="FF0000"/>
                </a:solidFill>
                <a:latin typeface="Arial" charset="0"/>
              </a:rPr>
              <a:t>es</a:t>
            </a:r>
            <a:endParaRPr lang="en-US" sz="40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 autoUpdateAnimBg="0"/>
      <p:bldP spid="30724" grpId="0" autoUpdateAnimBg="0"/>
      <p:bldP spid="30725" grpId="0" autoUpdateAnimBg="0"/>
      <p:bldP spid="30727" grpId="0" autoUpdateAnimBg="0"/>
      <p:bldP spid="30728" grpId="0" autoUpdateAnimBg="0"/>
      <p:bldP spid="3072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73163" y="762000"/>
            <a:ext cx="7772400" cy="1143000"/>
          </a:xfrm>
        </p:spPr>
        <p:txBody>
          <a:bodyPr/>
          <a:lstStyle/>
          <a:p>
            <a:pPr algn="ctr"/>
            <a:r>
              <a:rPr lang="en-US"/>
              <a:t>Rule 3</a:t>
            </a:r>
            <a:br>
              <a:rPr lang="en-US"/>
            </a:br>
            <a:r>
              <a:rPr lang="en-US"/>
              <a:t>Nouns that end in “</a:t>
            </a:r>
            <a:r>
              <a:rPr lang="en-US">
                <a:solidFill>
                  <a:srgbClr val="FF0000"/>
                </a:solidFill>
              </a:rPr>
              <a:t>f</a:t>
            </a:r>
            <a:r>
              <a:rPr lang="en-US"/>
              <a:t>” or “</a:t>
            </a:r>
            <a:r>
              <a:rPr lang="en-US">
                <a:solidFill>
                  <a:srgbClr val="FF0000"/>
                </a:solidFill>
              </a:rPr>
              <a:t>fe</a:t>
            </a:r>
            <a:r>
              <a:rPr lang="en-US"/>
              <a:t>” often change to “</a:t>
            </a:r>
            <a:r>
              <a:rPr lang="en-US">
                <a:solidFill>
                  <a:srgbClr val="FF0000"/>
                </a:solidFill>
              </a:rPr>
              <a:t>ves</a:t>
            </a:r>
            <a:r>
              <a:rPr lang="en-US"/>
              <a:t>”.</a:t>
            </a:r>
            <a:br>
              <a:rPr lang="en-US"/>
            </a:br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11363" y="2590800"/>
            <a:ext cx="2332037" cy="685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4000"/>
              <a:t>wi</a:t>
            </a:r>
            <a:r>
              <a:rPr lang="en-US" sz="4000" u="sng"/>
              <a:t>fe</a:t>
            </a:r>
            <a:endParaRPr lang="en-US" sz="4000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2011363" y="32004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wol</a:t>
            </a:r>
            <a:r>
              <a:rPr lang="en-US" sz="4000" u="sng">
                <a:latin typeface="Arial" charset="0"/>
              </a:rPr>
              <a:t>f</a:t>
            </a:r>
            <a:endParaRPr lang="en-US" sz="4000">
              <a:latin typeface="Arial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5592763" y="25908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wi</a:t>
            </a:r>
            <a:r>
              <a:rPr lang="en-US" sz="4000">
                <a:solidFill>
                  <a:srgbClr val="FF0000"/>
                </a:solidFill>
                <a:latin typeface="Arial" charset="0"/>
              </a:rPr>
              <a:t>ves</a:t>
            </a:r>
            <a:endParaRPr lang="en-US" sz="4000">
              <a:latin typeface="Arial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5592763" y="32004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wol</a:t>
            </a:r>
            <a:r>
              <a:rPr lang="en-US" sz="4000">
                <a:solidFill>
                  <a:srgbClr val="FF0000"/>
                </a:solidFill>
                <a:latin typeface="Arial" charset="0"/>
              </a:rPr>
              <a:t>ves</a:t>
            </a:r>
            <a:endParaRPr lang="en-US" sz="40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 autoUpdateAnimBg="0"/>
      <p:bldP spid="32772" grpId="0" autoUpdateAnimBg="0"/>
      <p:bldP spid="32774" grpId="0" autoUpdateAnimBg="0"/>
      <p:bldP spid="3277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73163" y="762000"/>
            <a:ext cx="7772400" cy="1143000"/>
          </a:xfrm>
        </p:spPr>
        <p:txBody>
          <a:bodyPr/>
          <a:lstStyle/>
          <a:p>
            <a:pPr algn="ctr"/>
            <a:r>
              <a:rPr lang="en-US"/>
              <a:t>Rule 4</a:t>
            </a:r>
            <a:br>
              <a:rPr lang="en-US"/>
            </a:br>
            <a:r>
              <a:rPr lang="en-US"/>
              <a:t>Some nouns change the inside spelling.</a:t>
            </a:r>
            <a:br>
              <a:rPr lang="en-US"/>
            </a:br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11363" y="2590800"/>
            <a:ext cx="2332037" cy="685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4000"/>
              <a:t>man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2011363" y="32004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goose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5592763" y="25908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men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5592763" y="32004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geese</a:t>
            </a: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2011363" y="39624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mouse</a:t>
            </a: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5592763" y="39624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mice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 autoUpdateAnimBg="0"/>
      <p:bldP spid="34820" grpId="0" autoUpdateAnimBg="0"/>
      <p:bldP spid="34821" grpId="0" autoUpdateAnimBg="0"/>
      <p:bldP spid="34822" grpId="0" autoUpdateAnimBg="0"/>
      <p:bldP spid="34823" grpId="0" autoUpdateAnimBg="0"/>
      <p:bldP spid="3482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838200"/>
            <a:ext cx="7772400" cy="1143000"/>
          </a:xfrm>
        </p:spPr>
        <p:txBody>
          <a:bodyPr/>
          <a:lstStyle/>
          <a:p>
            <a:pPr algn="ctr"/>
            <a:r>
              <a:rPr lang="en-US"/>
              <a:t>Rule 5</a:t>
            </a:r>
            <a:br>
              <a:rPr lang="en-US"/>
            </a:br>
            <a:r>
              <a:rPr lang="en-US"/>
              <a:t>Nouns that end in a consonant letter and “</a:t>
            </a:r>
            <a:r>
              <a:rPr lang="en-US">
                <a:solidFill>
                  <a:srgbClr val="FF0000"/>
                </a:solidFill>
              </a:rPr>
              <a:t>y</a:t>
            </a:r>
            <a:r>
              <a:rPr lang="en-US"/>
              <a:t>”, drop the “</a:t>
            </a:r>
            <a:r>
              <a:rPr lang="en-US">
                <a:solidFill>
                  <a:srgbClr val="FF0000"/>
                </a:solidFill>
              </a:rPr>
              <a:t>y</a:t>
            </a:r>
            <a:r>
              <a:rPr lang="en-US"/>
              <a:t>” and add “</a:t>
            </a:r>
            <a:r>
              <a:rPr lang="en-US">
                <a:solidFill>
                  <a:srgbClr val="FF0000"/>
                </a:solidFill>
              </a:rPr>
              <a:t>ies</a:t>
            </a:r>
            <a:r>
              <a:rPr lang="en-US"/>
              <a:t>”.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11363" y="2590800"/>
            <a:ext cx="2332037" cy="685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4000"/>
              <a:t>sk</a:t>
            </a:r>
            <a:r>
              <a:rPr lang="en-US" sz="4000" u="sng"/>
              <a:t>y</a:t>
            </a:r>
            <a:endParaRPr lang="en-US" sz="4000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2011363" y="32004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pupp</a:t>
            </a:r>
            <a:r>
              <a:rPr lang="en-US" sz="4000" u="sng">
                <a:latin typeface="Arial" charset="0"/>
              </a:rPr>
              <a:t>y</a:t>
            </a:r>
            <a:endParaRPr lang="en-US" sz="4000">
              <a:latin typeface="Arial" charset="0"/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2011363" y="38100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donk</a:t>
            </a:r>
            <a:r>
              <a:rPr lang="en-US" sz="4000" u="sng">
                <a:latin typeface="Arial" charset="0"/>
              </a:rPr>
              <a:t>ey</a:t>
            </a:r>
            <a:endParaRPr lang="en-US" sz="4000">
              <a:latin typeface="Arial" charset="0"/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2011363" y="44196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k</a:t>
            </a:r>
            <a:r>
              <a:rPr lang="en-US" sz="4000" u="sng">
                <a:latin typeface="Arial" charset="0"/>
              </a:rPr>
              <a:t>ey</a:t>
            </a:r>
            <a:endParaRPr lang="en-US" sz="4000">
              <a:latin typeface="Arial" charset="0"/>
            </a:endParaRPr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5592763" y="25908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sk</a:t>
            </a:r>
            <a:r>
              <a:rPr lang="en-US" sz="4000">
                <a:solidFill>
                  <a:srgbClr val="FF0000"/>
                </a:solidFill>
                <a:latin typeface="Arial" charset="0"/>
              </a:rPr>
              <a:t>ies</a:t>
            </a:r>
            <a:endParaRPr lang="en-US" sz="4000">
              <a:latin typeface="Arial" charset="0"/>
            </a:endParaRP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5592763" y="32004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pupp</a:t>
            </a:r>
            <a:r>
              <a:rPr lang="en-US" sz="4000">
                <a:solidFill>
                  <a:srgbClr val="FF0000"/>
                </a:solidFill>
                <a:latin typeface="Arial" charset="0"/>
              </a:rPr>
              <a:t>ies</a:t>
            </a:r>
            <a:endParaRPr lang="en-US" sz="4000">
              <a:latin typeface="Arial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5592763" y="38100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donkey</a:t>
            </a:r>
            <a:r>
              <a:rPr lang="en-US" sz="4000">
                <a:solidFill>
                  <a:srgbClr val="FF0000"/>
                </a:solidFill>
                <a:latin typeface="Arial" charset="0"/>
              </a:rPr>
              <a:t>s</a:t>
            </a:r>
            <a:endParaRPr lang="en-US" sz="4000">
              <a:latin typeface="Arial" charset="0"/>
            </a:endParaRPr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5592763" y="44196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key</a:t>
            </a:r>
            <a:r>
              <a:rPr lang="en-US" sz="4000">
                <a:solidFill>
                  <a:srgbClr val="FF0000"/>
                </a:solidFill>
                <a:latin typeface="Arial" charset="0"/>
              </a:rPr>
              <a:t>s</a:t>
            </a:r>
            <a:endParaRPr lang="en-US" sz="40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 autoUpdateAnimBg="0"/>
      <p:bldP spid="35844" grpId="0" autoUpdateAnimBg="0"/>
      <p:bldP spid="35845" grpId="0" autoUpdateAnimBg="0"/>
      <p:bldP spid="35846" grpId="0" autoUpdateAnimBg="0"/>
      <p:bldP spid="35847" grpId="0" autoUpdateAnimBg="0"/>
      <p:bldP spid="35848" grpId="0" autoUpdateAnimBg="0"/>
      <p:bldP spid="35849" grpId="0" autoUpdateAnimBg="0"/>
      <p:bldP spid="3585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838200"/>
            <a:ext cx="7772400" cy="1143000"/>
          </a:xfrm>
        </p:spPr>
        <p:txBody>
          <a:bodyPr/>
          <a:lstStyle/>
          <a:p>
            <a:pPr algn="ctr"/>
            <a:r>
              <a:rPr lang="en-US"/>
              <a:t>Rule 6</a:t>
            </a:r>
            <a:br>
              <a:rPr lang="en-US"/>
            </a:br>
            <a:r>
              <a:rPr lang="en-US"/>
              <a:t>Some nouns do not change when making them plural.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11363" y="2971800"/>
            <a:ext cx="2332037" cy="685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4000"/>
              <a:t>wheat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2011363" y="35814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deer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2011363" y="41910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fish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011363" y="48006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corn</a:t>
            </a: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5592763" y="29718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wheat</a:t>
            </a: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5592763" y="35814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deer</a:t>
            </a:r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5592763" y="41910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fish</a:t>
            </a:r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5592763" y="4800600"/>
            <a:ext cx="23320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sz="4000">
                <a:latin typeface="Arial" charset="0"/>
              </a:rPr>
              <a:t>corn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 autoUpdateAnimBg="0"/>
      <p:bldP spid="36868" grpId="0" autoUpdateAnimBg="0"/>
      <p:bldP spid="36869" grpId="0" autoUpdateAnimBg="0"/>
      <p:bldP spid="36870" grpId="0" autoUpdateAnimBg="0"/>
      <p:bldP spid="36871" grpId="0" autoUpdateAnimBg="0"/>
      <p:bldP spid="36872" grpId="0" autoUpdateAnimBg="0"/>
      <p:bldP spid="36873" grpId="0" autoUpdateAnimBg="0"/>
      <p:bldP spid="3687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Review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73163" y="1828800"/>
            <a:ext cx="7772400" cy="41148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/>
              <a:t>1.  Most nouns become plural by adding “</a:t>
            </a:r>
            <a:r>
              <a:rPr lang="en-US">
                <a:solidFill>
                  <a:srgbClr val="FF0000"/>
                </a:solidFill>
              </a:rPr>
              <a:t>s</a:t>
            </a:r>
            <a:r>
              <a:rPr lang="en-US"/>
              <a:t>”.</a:t>
            </a:r>
          </a:p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en-US">
                <a:solidFill>
                  <a:srgbClr val="008000"/>
                </a:solidFill>
              </a:rPr>
              <a:t>cup  cup</a:t>
            </a:r>
            <a:r>
              <a:rPr lang="en-US">
                <a:solidFill>
                  <a:srgbClr val="FF0000"/>
                </a:solidFill>
              </a:rPr>
              <a:t>s</a:t>
            </a:r>
            <a:endParaRPr lang="en-US"/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/>
              <a:t>2.  Nouns that end in “</a:t>
            </a:r>
            <a:r>
              <a:rPr lang="en-US">
                <a:solidFill>
                  <a:srgbClr val="FF0000"/>
                </a:solidFill>
              </a:rPr>
              <a:t>ch</a:t>
            </a:r>
            <a:r>
              <a:rPr lang="en-US"/>
              <a:t>”, “</a:t>
            </a:r>
            <a:r>
              <a:rPr lang="en-US">
                <a:solidFill>
                  <a:srgbClr val="FF0000"/>
                </a:solidFill>
              </a:rPr>
              <a:t>sh</a:t>
            </a:r>
            <a:r>
              <a:rPr lang="en-US"/>
              <a:t>”, “</a:t>
            </a:r>
            <a:r>
              <a:rPr lang="en-US">
                <a:solidFill>
                  <a:srgbClr val="FF0000"/>
                </a:solidFill>
              </a:rPr>
              <a:t>x</a:t>
            </a:r>
            <a:r>
              <a:rPr lang="en-US"/>
              <a:t>” add “</a:t>
            </a:r>
            <a:r>
              <a:rPr lang="en-US">
                <a:solidFill>
                  <a:srgbClr val="FF0000"/>
                </a:solidFill>
              </a:rPr>
              <a:t>es</a:t>
            </a:r>
            <a:r>
              <a:rPr lang="en-US"/>
              <a:t>”</a:t>
            </a:r>
          </a:p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en-US">
                <a:solidFill>
                  <a:srgbClr val="008000"/>
                </a:solidFill>
              </a:rPr>
              <a:t>dish   dish</a:t>
            </a:r>
            <a:r>
              <a:rPr lang="en-US">
                <a:solidFill>
                  <a:srgbClr val="FF0000"/>
                </a:solidFill>
              </a:rPr>
              <a:t>es</a:t>
            </a:r>
            <a:endParaRPr lang="en-US"/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/>
              <a:t>3.  Nouns that end in”</a:t>
            </a:r>
            <a:r>
              <a:rPr lang="en-US">
                <a:solidFill>
                  <a:srgbClr val="FF0000"/>
                </a:solidFill>
              </a:rPr>
              <a:t>f</a:t>
            </a:r>
            <a:r>
              <a:rPr lang="en-US"/>
              <a:t>” or “</a:t>
            </a:r>
            <a:r>
              <a:rPr lang="en-US">
                <a:solidFill>
                  <a:srgbClr val="FF0000"/>
                </a:solidFill>
              </a:rPr>
              <a:t>fe</a:t>
            </a:r>
            <a:r>
              <a:rPr lang="en-US"/>
              <a:t>” often change to “</a:t>
            </a:r>
            <a:r>
              <a:rPr lang="en-US">
                <a:solidFill>
                  <a:srgbClr val="FF0000"/>
                </a:solidFill>
              </a:rPr>
              <a:t>ves</a:t>
            </a:r>
            <a:r>
              <a:rPr lang="en-US"/>
              <a:t>”.</a:t>
            </a:r>
          </a:p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en-US">
                <a:solidFill>
                  <a:srgbClr val="008000"/>
                </a:solidFill>
              </a:rPr>
              <a:t>knife   kni</a:t>
            </a:r>
            <a:r>
              <a:rPr lang="en-US">
                <a:solidFill>
                  <a:srgbClr val="FF0000"/>
                </a:solidFill>
              </a:rPr>
              <a:t>ves</a:t>
            </a:r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 autoUpdateAnimBg="0"/>
    </p:bldLst>
  </p:timing>
</p:sld>
</file>

<file path=ppt/theme/theme1.xml><?xml version="1.0" encoding="utf-8"?>
<a:theme xmlns:a="http://schemas.openxmlformats.org/drawingml/2006/main" name="Dad's Tie">
  <a:themeElements>
    <a:clrScheme name="Dad's Tie 2">
      <a:dk1>
        <a:srgbClr val="000000"/>
      </a:dk1>
      <a:lt1>
        <a:srgbClr val="FFFFFF"/>
      </a:lt1>
      <a:dk2>
        <a:srgbClr val="003366"/>
      </a:dk2>
      <a:lt2>
        <a:srgbClr val="5490A8"/>
      </a:lt2>
      <a:accent1>
        <a:srgbClr val="0099CC"/>
      </a:accent1>
      <a:accent2>
        <a:srgbClr val="3366CC"/>
      </a:accent2>
      <a:accent3>
        <a:srgbClr val="FFFFFF"/>
      </a:accent3>
      <a:accent4>
        <a:srgbClr val="000000"/>
      </a:accent4>
      <a:accent5>
        <a:srgbClr val="AACAE2"/>
      </a:accent5>
      <a:accent6>
        <a:srgbClr val="2D5CB9"/>
      </a:accent6>
      <a:hlink>
        <a:srgbClr val="99CCFF"/>
      </a:hlink>
      <a:folHlink>
        <a:srgbClr val="E1E1B7"/>
      </a:folHlink>
    </a:clrScheme>
    <a:fontScheme name="Dad's Ti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ad's Tie 1">
        <a:dk1>
          <a:srgbClr val="5490A8"/>
        </a:dk1>
        <a:lt1>
          <a:srgbClr val="DDDDDD"/>
        </a:lt1>
        <a:dk2>
          <a:srgbClr val="00172E"/>
        </a:dk2>
        <a:lt2>
          <a:srgbClr val="CCECFF"/>
        </a:lt2>
        <a:accent1>
          <a:srgbClr val="0099CC"/>
        </a:accent1>
        <a:accent2>
          <a:srgbClr val="3366CC"/>
        </a:accent2>
        <a:accent3>
          <a:srgbClr val="AAABAD"/>
        </a:accent3>
        <a:accent4>
          <a:srgbClr val="BDBDBD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d's Tie 2">
        <a:dk1>
          <a:srgbClr val="000000"/>
        </a:dk1>
        <a:lt1>
          <a:srgbClr val="FFFFFF"/>
        </a:lt1>
        <a:dk2>
          <a:srgbClr val="003366"/>
        </a:dk2>
        <a:lt2>
          <a:srgbClr val="5490A8"/>
        </a:lt2>
        <a:accent1>
          <a:srgbClr val="0099CC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d's Ti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d's Tie 4">
        <a:dk1>
          <a:srgbClr val="000000"/>
        </a:dk1>
        <a:lt1>
          <a:srgbClr val="FFFFFF"/>
        </a:lt1>
        <a:dk2>
          <a:srgbClr val="666633"/>
        </a:dk2>
        <a:lt2>
          <a:srgbClr val="908A6C"/>
        </a:lt2>
        <a:accent1>
          <a:srgbClr val="808000"/>
        </a:accent1>
        <a:accent2>
          <a:srgbClr val="996633"/>
        </a:accent2>
        <a:accent3>
          <a:srgbClr val="FFFFFF"/>
        </a:accent3>
        <a:accent4>
          <a:srgbClr val="000000"/>
        </a:accent4>
        <a:accent5>
          <a:srgbClr val="C0C0AA"/>
        </a:accent5>
        <a:accent6>
          <a:srgbClr val="8A5C2D"/>
        </a:accent6>
        <a:hlink>
          <a:srgbClr val="CCCC00"/>
        </a:hlink>
        <a:folHlink>
          <a:srgbClr val="D6DE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d's Tie 5">
        <a:dk1>
          <a:srgbClr val="000000"/>
        </a:dk1>
        <a:lt1>
          <a:srgbClr val="FFFFFF"/>
        </a:lt1>
        <a:dk2>
          <a:srgbClr val="181848"/>
        </a:dk2>
        <a:lt2>
          <a:srgbClr val="656F97"/>
        </a:lt2>
        <a:accent1>
          <a:srgbClr val="6666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8B8FF"/>
        </a:accent5>
        <a:accent6>
          <a:srgbClr val="2D2D8A"/>
        </a:accent6>
        <a:hlink>
          <a:srgbClr val="9A9ABC"/>
        </a:hlink>
        <a:folHlink>
          <a:srgbClr val="D2B6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d's Tie 6">
        <a:dk1>
          <a:srgbClr val="CC0066"/>
        </a:dk1>
        <a:lt1>
          <a:srgbClr val="FFFFFF"/>
        </a:lt1>
        <a:dk2>
          <a:srgbClr val="000000"/>
        </a:dk2>
        <a:lt2>
          <a:srgbClr val="CC0099"/>
        </a:lt2>
        <a:accent1>
          <a:srgbClr val="FF9900"/>
        </a:accent1>
        <a:accent2>
          <a:srgbClr val="CC6600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B95C00"/>
        </a:accent6>
        <a:hlink>
          <a:srgbClr val="0099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X:Templates:Presentations:Designs:Dad's Tie</Template>
  <TotalTime>87</TotalTime>
  <Words>214</Words>
  <Application>Microsoft Office PowerPoint</Application>
  <PresentationFormat>On-screen Show (4:3)</PresentationFormat>
  <Paragraphs>80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Times New Roman</vt:lpstr>
      <vt:lpstr>Arial</vt:lpstr>
      <vt:lpstr>Wingdings</vt:lpstr>
      <vt:lpstr>Times</vt:lpstr>
      <vt:lpstr>Dad's Tie</vt:lpstr>
      <vt:lpstr>Singular and Plural Nouns</vt:lpstr>
      <vt:lpstr>There are 6 ways to change a noun from singular to plural.</vt:lpstr>
      <vt:lpstr>Rule 1 Most nouns become plural by adding “s”.</vt:lpstr>
      <vt:lpstr>Rule 2 Nouns that end in “ch”, “sh”, “x”, add “es”.</vt:lpstr>
      <vt:lpstr>Rule 3 Nouns that end in “f” or “fe” often change to “ves”. </vt:lpstr>
      <vt:lpstr>Rule 4 Some nouns change the inside spelling. </vt:lpstr>
      <vt:lpstr>Rule 5 Nouns that end in a consonant letter and “y”, drop the “y” and add “ies”.</vt:lpstr>
      <vt:lpstr>Rule 6 Some nouns do not change when making them plural.</vt:lpstr>
      <vt:lpstr>Review</vt:lpstr>
      <vt:lpstr>Review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Singular and Plural Nouns</dc:title>
  <dc:creator>Tom Souter</dc:creator>
  <cp:lastModifiedBy>ctorresa</cp:lastModifiedBy>
  <cp:revision>6</cp:revision>
  <cp:lastPrinted>1904-01-01T00:00:00Z</cp:lastPrinted>
  <dcterms:created xsi:type="dcterms:W3CDTF">2006-02-13T19:07:46Z</dcterms:created>
  <dcterms:modified xsi:type="dcterms:W3CDTF">2011-11-28T15:58:44Z</dcterms:modified>
</cp:coreProperties>
</file>